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3-->
<p:presentation xmlns:r="http://schemas.openxmlformats.org/officeDocument/2006/relationships" xmlns:a="http://schemas.openxmlformats.org/drawingml/2006/main" xmlns:p="http://schemas.openxmlformats.org/presentationml/2006/main" showSpecialPlsOnTitleSld="0" removePersonalInfoOnSave="1" saveSubsetFonts="1">
  <p:sldMasterIdLst>
    <p:sldMasterId id="2147483776" r:id="rId2"/>
    <p:sldMasterId id="2147483779" r:id="rId3"/>
    <p:sldMasterId id="2147483781" r:id="rId4"/>
    <p:sldMasterId id="2147483783" r:id="rId5"/>
    <p:sldMasterId id="2147483795" r:id="rId6"/>
    <p:sldMasterId id="2147483785" r:id="rId7"/>
    <p:sldMasterId id="2147483787" r:id="rId8"/>
    <p:sldMasterId id="2147483790" r:id="rId9"/>
  </p:sldMasterIdLst>
  <p:notesMasterIdLst>
    <p:notesMasterId r:id="rId10"/>
  </p:notesMasterIdLst>
  <p:handoutMasterIdLst>
    <p:handoutMasterId r:id="rId11"/>
  </p:handoutMasterIdLst>
  <p:sldIdLst>
    <p:sldId id="592" r:id="rId12"/>
    <p:sldId id="639" r:id="rId13"/>
    <p:sldId id="684" r:id="rId14"/>
    <p:sldId id="700" r:id="rId15"/>
    <p:sldId id="701" r:id="rId16"/>
    <p:sldId id="699" r:id="rId17"/>
    <p:sldId id="685" r:id="rId18"/>
    <p:sldId id="682" r:id="rId19"/>
    <p:sldId id="659" r:id="rId20"/>
    <p:sldId id="679" r:id="rId21"/>
    <p:sldId id="613" r:id="rId22"/>
    <p:sldId id="654" r:id="rId23"/>
  </p:sldIdLst>
  <p:sldSz cx="12192000" cy="6858000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8" userDrawn="1">
          <p15:clr>
            <a:srgbClr val="A4A3A4"/>
          </p15:clr>
        </p15:guide>
        <p15:guide id="2" pos="20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42"/>
    <a:srgbClr val="456F61"/>
    <a:srgbClr val="464690"/>
    <a:srgbClr val="006600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dk1">
              <a:tint val="20000"/>
            </a:schemeClr>
          </a:solidFill>
        </a:fill>
      </a:tcStyle>
    </a:band1H>
    <a:band1V>
      <a:tcStyle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</a:seCell>
    <a:swCell>
      <a:tcTxStyle b="on">
        <a:fontRef idx="minor">
          <a:scrgbClr r="0" g="0" b="0"/>
        </a:fontRef>
        <a:schemeClr val="dk1"/>
      </a:tcTx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8" autoAdjust="0"/>
    <p:restoredTop sz="84886" autoAdjust="0"/>
  </p:normalViewPr>
  <p:slideViewPr>
    <p:cSldViewPr snapToGrid="0">
      <p:cViewPr varScale="1">
        <p:scale>
          <a:sx n="58" d="100"/>
          <a:sy n="58" d="100"/>
        </p:scale>
        <p:origin x="880" y="36"/>
      </p:cViewPr>
      <p:guideLst>
        <p:guide orient="horz" pos="1608"/>
        <p:guide pos="2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notesMaster" Target="notesMasters/notesMaster1.xml" /><Relationship Id="rId11" Type="http://schemas.openxmlformats.org/officeDocument/2006/relationships/handoutMaster" Target="handoutMasters/handoutMaster1.xml" /><Relationship Id="rId12" Type="http://schemas.openxmlformats.org/officeDocument/2006/relationships/slide" Target="slides/slide1.xml" /><Relationship Id="rId13" Type="http://schemas.openxmlformats.org/officeDocument/2006/relationships/slide" Target="slides/slide2.xml" /><Relationship Id="rId14" Type="http://schemas.openxmlformats.org/officeDocument/2006/relationships/slide" Target="slides/slide3.xml" /><Relationship Id="rId15" Type="http://schemas.openxmlformats.org/officeDocument/2006/relationships/slide" Target="slides/slide4.xml" /><Relationship Id="rId16" Type="http://schemas.openxmlformats.org/officeDocument/2006/relationships/slide" Target="slides/slide5.xml" /><Relationship Id="rId17" Type="http://schemas.openxmlformats.org/officeDocument/2006/relationships/slide" Target="slides/slide6.xml" /><Relationship Id="rId18" Type="http://schemas.openxmlformats.org/officeDocument/2006/relationships/slide" Target="slides/slide7.xml" /><Relationship Id="rId19" Type="http://schemas.openxmlformats.org/officeDocument/2006/relationships/slide" Target="slides/slide8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9.xml" /><Relationship Id="rId21" Type="http://schemas.openxmlformats.org/officeDocument/2006/relationships/slide" Target="slides/slide10.xml" /><Relationship Id="rId22" Type="http://schemas.openxmlformats.org/officeDocument/2006/relationships/slide" Target="slides/slide11.xml" /><Relationship Id="rId23" Type="http://schemas.openxmlformats.org/officeDocument/2006/relationships/slide" Target="slides/slide12.xml" /><Relationship Id="rId24" Type="http://schemas.openxmlformats.org/officeDocument/2006/relationships/tags" Target="tags/tag1.xml" /><Relationship Id="rId25" Type="http://schemas.openxmlformats.org/officeDocument/2006/relationships/presProps" Target="presProps.xml" /><Relationship Id="rId26" Type="http://schemas.openxmlformats.org/officeDocument/2006/relationships/viewProps" Target="viewProps.xml" /><Relationship Id="rId27" Type="http://schemas.openxmlformats.org/officeDocument/2006/relationships/theme" Target="theme/theme1.xml" /><Relationship Id="rId28" Type="http://schemas.openxmlformats.org/officeDocument/2006/relationships/tableStyles" Target="tableStyles.xml" /><Relationship Id="rId3" Type="http://schemas.openxmlformats.org/officeDocument/2006/relationships/slideMaster" Target="slideMasters/slideMaster2.xml" /><Relationship Id="rId4" Type="http://schemas.openxmlformats.org/officeDocument/2006/relationships/slideMaster" Target="slideMasters/slideMaster3.xml" /><Relationship Id="rId5" Type="http://schemas.openxmlformats.org/officeDocument/2006/relationships/slideMaster" Target="slideMasters/slideMaster4.xml" /><Relationship Id="rId6" Type="http://schemas.openxmlformats.org/officeDocument/2006/relationships/slideMaster" Target="slideMasters/slideMaster5.xml" /><Relationship Id="rId7" Type="http://schemas.openxmlformats.org/officeDocument/2006/relationships/slideMaster" Target="slideMasters/slideMaster6.xml" /><Relationship Id="rId8" Type="http://schemas.openxmlformats.org/officeDocument/2006/relationships/slideMaster" Target="slideMasters/slideMaster7.xml" /><Relationship Id="rId9" Type="http://schemas.openxmlformats.org/officeDocument/2006/relationships/slideMaster" Target="slideMasters/slideMaster8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10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DEFF1-DD59-4113-A042-43D54ED44BDF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4A1D0-6642-453B-9B31-47049FC94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46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9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43720BB-590C-4A8F-AB70-6BF97572589E}" type="datetimeFigureOut">
              <a:rPr lang="en-US" smtClean="0"/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9E69FE-F523-43C8-9366-8E7E64874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3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69FE-F523-43C8-9366-8E7E64874C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72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69FE-F523-43C8-9366-8E7E64874C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03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69FE-F523-43C8-9366-8E7E64874C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64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69FE-F523-43C8-9366-8E7E64874C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69FE-F523-43C8-9366-8E7E64874C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9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69FE-F523-43C8-9366-8E7E64874CD0}" type="slidenum">
              <a:rPr lang="en-US" smtClean="0">
                <a:solidFill>
                  <a:prstClr val="black"/>
                </a:solidFill>
              </a:r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4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69FE-F523-43C8-9366-8E7E64874CD0}" type="slidenum">
              <a:rPr 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80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69FE-F523-43C8-9366-8E7E64874CD0}" type="slidenum">
              <a:rPr 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3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69FE-F523-43C8-9366-8E7E64874CD0}" type="slidenum">
              <a:rPr 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41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69FE-F523-43C8-9366-8E7E64874C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63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69FE-F523-43C8-9366-8E7E64874C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65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E69FE-F523-43C8-9366-8E7E64874C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0028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8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tle Page ">
    <p:bg>
      <p:bgPr>
        <a:solidFill>
          <a:srgbClr val="003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8568" y="5040239"/>
            <a:ext cx="10515600" cy="623416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</a:lstStyle>
          <a:p>
            <a:r>
              <a:rPr lang="en-US"/>
              <a:t>Header Calibri 44pt White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476381" y="3697852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Presented by [add name]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18569" y="5876693"/>
            <a:ext cx="10515600" cy="555117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3500" b="0" i="1">
                <a:solidFill>
                  <a:schemeClr val="bg1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Secondary Header Calibri 35pt italic white</a:t>
            </a:r>
          </a:p>
        </p:txBody>
      </p:sp>
    </p:spTree>
    <p:extLst>
      <p:ext uri="{BB962C8B-B14F-4D97-AF65-F5344CB8AC3E}">
        <p14:creationId xmlns:p14="http://schemas.microsoft.com/office/powerpoint/2010/main" val="86882586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867563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Call Out Message 2 Layout">
    <p:bg>
      <p:bgPr>
        <a:solidFill>
          <a:srgbClr val="456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083612"/>
            <a:ext cx="10515600" cy="524562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bg1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Call Out Message - Calibri Light 40pt White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45952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319912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2886" y="4362912"/>
            <a:ext cx="10515600" cy="1813323"/>
          </a:xfrm>
          <a:prstGeom prst="rect">
            <a:avLst/>
          </a:prstGeom>
        </p:spPr>
        <p:txBody>
          <a:bodyPr/>
          <a:lstStyle>
            <a:lvl1pPr algn="r">
              <a:defRPr sz="2000" baseline="0">
                <a:solidFill>
                  <a:schemeClr val="bg1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</a:lstStyle>
          <a:p>
            <a:r>
              <a:rPr lang="en-US"/>
              <a:t>Contact Information Calibri 20pt</a:t>
            </a:r>
            <a:br>
              <a:rPr lang="en-US"/>
            </a:br>
            <a:r>
              <a:rPr lang="en-US"/>
              <a:t>Rural Development </a:t>
            </a:r>
            <a:br>
              <a:rPr lang="en-US"/>
            </a:br>
            <a:r>
              <a:rPr lang="en-US"/>
              <a:t>Department Name</a:t>
            </a:r>
            <a:br>
              <a:rPr lang="en-US"/>
            </a:br>
            <a:r>
              <a:rPr lang="en-US"/>
              <a:t>Email address</a:t>
            </a:r>
            <a:br>
              <a:rPr lang="en-US"/>
            </a:br>
            <a:r>
              <a:rPr lang="en-US"/>
              <a:t>Office: 000.000.000.000</a:t>
            </a:r>
            <a:br>
              <a:rPr lang="en-US"/>
            </a:br>
            <a:r>
              <a:rPr lang="en-US"/>
              <a:t>www.rd.usda.gov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20" y="6292892"/>
            <a:ext cx="5355266" cy="24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84994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Slide Design Opt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3274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142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</a:lstStyle>
          <a:p>
            <a:r>
              <a:rPr lang="en-US"/>
              <a:t>Calibri 32pt USDA RD Blue (slide design option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554163"/>
            <a:ext cx="82150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baseline="0">
                <a:solidFill>
                  <a:srgbClr val="456F61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Calibri 22pt USDA RD Green (text color R-69 G-111 B-97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378075"/>
            <a:ext cx="8215002" cy="36845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003142"/>
              </a:buClr>
              <a:defRPr sz="2000" baseline="0">
                <a:solidFill>
                  <a:srgbClr val="6C6C6C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buClr>
                <a:srgbClr val="003142"/>
              </a:buClr>
              <a:defRPr sz="1800" baseline="0">
                <a:solidFill>
                  <a:srgbClr val="6C6C6C"/>
                </a:solidFill>
                <a:latin typeface="Calibri" panose="020f0502020204030204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buClr>
                <a:srgbClr val="003142"/>
              </a:buClr>
              <a:defRPr sz="1700" baseline="0">
                <a:solidFill>
                  <a:srgbClr val="6C6C6C"/>
                </a:solidFill>
                <a:latin typeface="Calibri" panose="020f0502020204030204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/>
              <a:t>1st level Bullet text Calibri 20pt text</a:t>
            </a:r>
          </a:p>
          <a:p>
            <a:pPr lvl="1"/>
            <a:r>
              <a:rPr lang="en-US"/>
              <a:t>2nd level Bullet text Calibri 18pt text</a:t>
            </a:r>
          </a:p>
          <a:p>
            <a:pPr lvl="2"/>
            <a:r>
              <a:rPr lang="en-US"/>
              <a:t>3rd level Bullet text Calibri 17pt text</a:t>
            </a:r>
          </a:p>
        </p:txBody>
      </p:sp>
    </p:spTree>
    <p:extLst>
      <p:ext uri="{BB962C8B-B14F-4D97-AF65-F5344CB8AC3E}">
        <p14:creationId xmlns:p14="http://schemas.microsoft.com/office/powerpoint/2010/main" val="3670957635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240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1296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Slide Design Option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/>
                <a:ea typeface="Calibri" charset="0"/>
                <a:cs typeface="Calibri" charset="0"/>
              </a:defRPr>
            </a:lvl1pPr>
          </a:lstStyle>
          <a:p>
            <a:r>
              <a:rPr lang="en-US"/>
              <a:t>Calibri 32pt White (slide design option 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554163"/>
            <a:ext cx="687685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>
                <a:solidFill>
                  <a:srgbClr val="003142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Calibri 22pt USDA RD Blue (text color R-0 G-49 B-66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378075"/>
            <a:ext cx="8215002" cy="368458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456F61"/>
              </a:buClr>
              <a:defRPr sz="2000" baseline="0">
                <a:solidFill>
                  <a:srgbClr val="6C6C6C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  <a:lvl2pPr>
              <a:lnSpc>
                <a:spcPct val="150000"/>
              </a:lnSpc>
              <a:buClr>
                <a:srgbClr val="456F61"/>
              </a:buClr>
              <a:defRPr sz="1800" baseline="0">
                <a:solidFill>
                  <a:srgbClr val="6C6C6C"/>
                </a:solidFill>
                <a:latin typeface="Calibri" panose="020f0502020204030204"/>
                <a:ea typeface="Calibri" charset="0"/>
                <a:cs typeface="Calibri" charset="0"/>
              </a:defRPr>
            </a:lvl2pPr>
            <a:lvl3pPr>
              <a:lnSpc>
                <a:spcPct val="150000"/>
              </a:lnSpc>
              <a:buClr>
                <a:srgbClr val="456F61"/>
              </a:buClr>
              <a:defRPr sz="1700" baseline="0">
                <a:solidFill>
                  <a:srgbClr val="6C6C6C"/>
                </a:solidFill>
                <a:latin typeface="Calibri" panose="020f0502020204030204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/>
              <a:t>1st level Bullet text Calibri 20pt text</a:t>
            </a:r>
          </a:p>
          <a:p>
            <a:pPr lvl="1"/>
            <a:r>
              <a:rPr lang="en-US"/>
              <a:t>2nd level Bullet text Calibri 18pt text</a:t>
            </a:r>
          </a:p>
          <a:p>
            <a:pPr lvl="2"/>
            <a:r>
              <a:rPr lang="en-US"/>
              <a:t>3rd level Bullet text Calibri 17pt text</a:t>
            </a:r>
          </a:p>
        </p:txBody>
      </p:sp>
    </p:spTree>
    <p:extLst>
      <p:ext uri="{BB962C8B-B14F-4D97-AF65-F5344CB8AC3E}">
        <p14:creationId xmlns:p14="http://schemas.microsoft.com/office/powerpoint/2010/main" val="1528466295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240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1296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515879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Slide Design Opt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3274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142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</a:lstStyle>
          <a:p>
            <a:r>
              <a:rPr lang="en-US"/>
              <a:t>Calibri 32pt USDA RD Blue (slide design option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554163"/>
            <a:ext cx="82150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baseline="0">
                <a:solidFill>
                  <a:srgbClr val="456F61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Calibri 22pt USDA RD Green (text color R-69 G-111 B-97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378075"/>
            <a:ext cx="8215002" cy="36845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003142"/>
              </a:buClr>
              <a:defRPr sz="2000" baseline="0">
                <a:solidFill>
                  <a:srgbClr val="6C6C6C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buClr>
                <a:srgbClr val="003142"/>
              </a:buClr>
              <a:defRPr sz="1800" baseline="0">
                <a:solidFill>
                  <a:srgbClr val="6C6C6C"/>
                </a:solidFill>
                <a:latin typeface="Calibri" panose="020f0502020204030204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buClr>
                <a:srgbClr val="003142"/>
              </a:buClr>
              <a:defRPr sz="1700" baseline="0">
                <a:solidFill>
                  <a:srgbClr val="6C6C6C"/>
                </a:solidFill>
                <a:latin typeface="Calibri" panose="020f0502020204030204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/>
              <a:t>1st level Bullet text Calibri 20pt text</a:t>
            </a:r>
          </a:p>
          <a:p>
            <a:pPr lvl="1"/>
            <a:r>
              <a:rPr lang="en-US"/>
              <a:t>2nd level Bullet text Calibri 18pt text</a:t>
            </a:r>
          </a:p>
          <a:p>
            <a:pPr lvl="2"/>
            <a:r>
              <a:rPr lang="en-US"/>
              <a:t>3rd level Bullet text Calibri 17pt text</a:t>
            </a:r>
          </a:p>
        </p:txBody>
      </p:sp>
    </p:spTree>
    <p:extLst>
      <p:ext uri="{BB962C8B-B14F-4D97-AF65-F5344CB8AC3E}">
        <p14:creationId xmlns:p14="http://schemas.microsoft.com/office/powerpoint/2010/main" val="466761596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240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1296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Slide Design Option 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/>
                <a:ea typeface="Calibri" charset="0"/>
                <a:cs typeface="Calibri" charset="0"/>
              </a:defRPr>
            </a:lvl1pPr>
          </a:lstStyle>
          <a:p>
            <a:r>
              <a:rPr lang="en-US"/>
              <a:t>Calibri 32pt White (slide design option 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554163"/>
            <a:ext cx="687685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>
                <a:solidFill>
                  <a:srgbClr val="003142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Calibri 22pt USDA RD Blue (text color R-0 G-49 B-66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378075"/>
            <a:ext cx="8215002" cy="368458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456F61"/>
              </a:buClr>
              <a:defRPr sz="2000" baseline="0">
                <a:solidFill>
                  <a:srgbClr val="6C6C6C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  <a:lvl2pPr>
              <a:lnSpc>
                <a:spcPct val="150000"/>
              </a:lnSpc>
              <a:buClr>
                <a:srgbClr val="456F61"/>
              </a:buClr>
              <a:defRPr sz="1800" baseline="0">
                <a:solidFill>
                  <a:srgbClr val="6C6C6C"/>
                </a:solidFill>
                <a:latin typeface="Calibri" panose="020f0502020204030204"/>
                <a:ea typeface="Calibri" charset="0"/>
                <a:cs typeface="Calibri" charset="0"/>
              </a:defRPr>
            </a:lvl2pPr>
            <a:lvl3pPr>
              <a:lnSpc>
                <a:spcPct val="150000"/>
              </a:lnSpc>
              <a:buClr>
                <a:srgbClr val="456F61"/>
              </a:buClr>
              <a:defRPr sz="1700" baseline="0">
                <a:solidFill>
                  <a:srgbClr val="6C6C6C"/>
                </a:solidFill>
                <a:latin typeface="Calibri" panose="020f0502020204030204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/>
              <a:t>1st level Bullet text Calibri 20pt text</a:t>
            </a:r>
          </a:p>
          <a:p>
            <a:pPr lvl="1"/>
            <a:r>
              <a:rPr lang="en-US"/>
              <a:t>2nd level Bullet text Calibri 18pt text</a:t>
            </a:r>
          </a:p>
          <a:p>
            <a:pPr lvl="2"/>
            <a:r>
              <a:rPr lang="en-US"/>
              <a:t>3rd level Bullet text Calibri 17pt text</a:t>
            </a:r>
          </a:p>
        </p:txBody>
      </p:sp>
    </p:spTree>
    <p:extLst>
      <p:ext uri="{BB962C8B-B14F-4D97-AF65-F5344CB8AC3E}">
        <p14:creationId xmlns:p14="http://schemas.microsoft.com/office/powerpoint/2010/main" val="3374272222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240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1296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Slide Design Option 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</a:lstStyle>
          <a:p>
            <a:r>
              <a:rPr lang="en-US"/>
              <a:t>Calibri 32pt White (slide design option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554163"/>
            <a:ext cx="873911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baseline="0">
                <a:solidFill>
                  <a:srgbClr val="003142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Calibri 22pt USDA RD Blue (text color R-0 G-49 B-66)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378075"/>
            <a:ext cx="8215002" cy="36845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456F61"/>
              </a:buClr>
              <a:defRPr sz="2000" baseline="0">
                <a:solidFill>
                  <a:srgbClr val="6C6C6C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buClr>
                <a:srgbClr val="456F61"/>
              </a:buClr>
              <a:defRPr sz="1800" baseline="0">
                <a:solidFill>
                  <a:srgbClr val="6C6C6C"/>
                </a:solidFill>
                <a:latin typeface="Calibri" panose="020f0502020204030204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buClr>
                <a:srgbClr val="456F61"/>
              </a:buClr>
              <a:defRPr sz="1700" baseline="0">
                <a:solidFill>
                  <a:srgbClr val="6C6C6C"/>
                </a:solidFill>
                <a:latin typeface="Calibri" panose="020f0502020204030204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/>
              <a:t>1st level Bullet text Calibri 20pt text</a:t>
            </a:r>
          </a:p>
          <a:p>
            <a:pPr lvl="1"/>
            <a:r>
              <a:rPr lang="en-US"/>
              <a:t>2nd level Bullet text Calibri 18pt text</a:t>
            </a:r>
          </a:p>
          <a:p>
            <a:pPr lvl="2"/>
            <a:r>
              <a:rPr lang="en-US"/>
              <a:t>3rd level Bullet text Calibri 17pt text</a:t>
            </a:r>
          </a:p>
        </p:txBody>
      </p:sp>
    </p:spTree>
    <p:extLst>
      <p:ext uri="{BB962C8B-B14F-4D97-AF65-F5344CB8AC3E}">
        <p14:creationId xmlns:p14="http://schemas.microsoft.com/office/powerpoint/2010/main" val="3617523313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240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1296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Slide Design Option 3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</a:lstStyle>
          <a:p>
            <a:r>
              <a:rPr lang="en-US"/>
              <a:t>Calibri 32pt White (slide design option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554163"/>
            <a:ext cx="873911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baseline="0">
                <a:solidFill>
                  <a:srgbClr val="003142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Calibri 22pt USDA RD Blue (text color R-0 G-49 B-66)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378075"/>
            <a:ext cx="8215002" cy="36845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Clr>
                <a:srgbClr val="456F61"/>
              </a:buClr>
              <a:defRPr sz="2000" baseline="0">
                <a:solidFill>
                  <a:srgbClr val="6C6C6C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buClr>
                <a:srgbClr val="456F61"/>
              </a:buClr>
              <a:defRPr sz="1800" baseline="0">
                <a:solidFill>
                  <a:srgbClr val="6C6C6C"/>
                </a:solidFill>
                <a:latin typeface="Calibri" panose="020f0502020204030204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buClr>
                <a:srgbClr val="456F61"/>
              </a:buClr>
              <a:defRPr sz="1700" baseline="0">
                <a:solidFill>
                  <a:srgbClr val="6C6C6C"/>
                </a:solidFill>
                <a:latin typeface="Calibri" panose="020f0502020204030204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/>
              <a:t>1st level Bullet text Calibri 20pt text</a:t>
            </a:r>
          </a:p>
          <a:p>
            <a:pPr lvl="1"/>
            <a:r>
              <a:rPr lang="en-US"/>
              <a:t>2nd level Bullet text Calibri 18pt text</a:t>
            </a:r>
          </a:p>
          <a:p>
            <a:pPr lvl="2"/>
            <a:r>
              <a:rPr lang="en-US"/>
              <a:t>3rd level Bullet text Calibri 17pt text</a:t>
            </a:r>
          </a:p>
        </p:txBody>
      </p:sp>
    </p:spTree>
    <p:extLst>
      <p:ext uri="{BB962C8B-B14F-4D97-AF65-F5344CB8AC3E}">
        <p14:creationId xmlns:p14="http://schemas.microsoft.com/office/powerpoint/2010/main" val="3266320332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240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orient="horz" pos="1296">
          <p15:clr>
            <a:srgbClr val="FBAE40"/>
          </p15:clr>
        </p15:guide>
        <p15:guide id="4" pos="52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Call Out Message 1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071983"/>
            <a:ext cx="10515600" cy="615178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000">
                <a:solidFill>
                  <a:schemeClr val="bg1"/>
                </a:solidFill>
                <a:latin typeface="Calibri" panose="020f0502020204030204"/>
                <a:ea typeface="Calibri" charset="0"/>
                <a:cs typeface="Calibri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Call Out Message - Calibri Light 40pt White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02129"/>
      </p:ext>
    </p:extLst>
  </p:cSld>
  <p:clrMapOvr>
    <a:masterClrMapping/>
  </p:clrMapOvr>
  <p:transition/>
  <p:timing/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png" /><Relationship Id="rId4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slideLayout" Target="../slideLayouts/slideLayout4.xml" /><Relationship Id="rId3" Type="http://schemas.openxmlformats.org/officeDocument/2006/relationships/image" Target="../media/image2.png" /><Relationship Id="rId4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slideLayout" Target="../slideLayouts/slideLayout6.xml" /><Relationship Id="rId3" Type="http://schemas.openxmlformats.org/officeDocument/2006/relationships/image" Target="../media/image2.png" /><Relationship Id="rId4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Relationship Id="rId3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slideLayout" Target="../slideLayouts/slideLayout10.xml" /><Relationship Id="rId3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slideLayout" Target="../slideLayouts/slideLayout12.xml" /><Relationship Id="rId3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1.png" /><Relationship Id="rId3" Type="http://schemas.openxmlformats.org/officeDocument/2006/relationships/theme" Target="../theme/theme8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0040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0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92" r:id="rId2"/>
  </p:sldLayoutIdLst>
  <p:transition/>
  <p:timing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/>
          <p:nvPr userDrawn="1"/>
        </p:nvSpPr>
        <p:spPr>
          <a:xfrm rot="10800000">
            <a:off x="-32844" y="0"/>
            <a:ext cx="12239898" cy="1532820"/>
          </a:xfrm>
          <a:custGeom>
            <a:gdLst>
              <a:gd name="connsiteX0" fmla="*/ 0 w 12239898"/>
              <a:gd name="connsiteY0" fmla="*/ 1532820 h 1532820"/>
              <a:gd name="connsiteX1" fmla="*/ 12239898 w 12239898"/>
              <a:gd name="connsiteY1" fmla="*/ 1532820 h 1532820"/>
              <a:gd name="connsiteX2" fmla="*/ 12218001 w 12239898"/>
              <a:gd name="connsiteY2" fmla="*/ 98539 h 1532820"/>
              <a:gd name="connsiteX3" fmla="*/ 11145095 w 12239898"/>
              <a:gd name="connsiteY3" fmla="*/ 0 h 1532820"/>
              <a:gd name="connsiteX4" fmla="*/ 8703684 w 12239898"/>
              <a:gd name="connsiteY4" fmla="*/ 54744 h 1532820"/>
              <a:gd name="connsiteX5" fmla="*/ 4247836 w 12239898"/>
              <a:gd name="connsiteY5" fmla="*/ 645974 h 1532820"/>
              <a:gd name="connsiteX6" fmla="*/ 1029115 w 12239898"/>
              <a:gd name="connsiteY6" fmla="*/ 613128 h 1532820"/>
              <a:gd name="connsiteX7" fmla="*/ 10948 w 12239898"/>
              <a:gd name="connsiteY7" fmla="*/ 481744 h 1532820"/>
              <a:gd name="connsiteX8" fmla="*/ 0 w 12239898"/>
              <a:gd name="connsiteY8" fmla="*/ 1532820 h 15328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9898" h="1532820">
                <a:moveTo>
                  <a:pt x="0" y="1532820"/>
                </a:moveTo>
                <a:lnTo>
                  <a:pt x="12239898" y="1532820"/>
                </a:lnTo>
                <a:lnTo>
                  <a:pt x="12218001" y="98539"/>
                </a:lnTo>
                <a:lnTo>
                  <a:pt x="11145095" y="0"/>
                </a:lnTo>
                <a:lnTo>
                  <a:pt x="8703684" y="54744"/>
                </a:lnTo>
                <a:lnTo>
                  <a:pt x="4247836" y="645974"/>
                </a:lnTo>
                <a:lnTo>
                  <a:pt x="1029115" y="613128"/>
                </a:lnTo>
                <a:lnTo>
                  <a:pt x="10948" y="481744"/>
                </a:lnTo>
                <a:lnTo>
                  <a:pt x="0" y="1532820"/>
                </a:lnTo>
                <a:close/>
              </a:path>
            </a:pathLst>
          </a:custGeom>
          <a:solidFill>
            <a:srgbClr val="0031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in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2844" y="708283"/>
            <a:ext cx="12224844" cy="95399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643872" y="6559296"/>
            <a:ext cx="2267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Page </a:t>
            </a:r>
            <a:fld id="{817F7560-0CD1-460B-93DC-9A65683800E3}" type="slidenum">
              <a:rPr lang="en-US" sz="1400" smtClean="0"/>
              <a:t>‹#›</a:t>
            </a:fld>
            <a:endParaRPr lang="en-US" sz="1400"/>
          </a:p>
        </p:txBody>
      </p:sp>
      <p:sp>
        <p:nvSpPr>
          <p:cNvPr id="9" name="TextBox 8"/>
          <p:cNvSpPr txBox="1"/>
          <p:nvPr userDrawn="1"/>
        </p:nvSpPr>
        <p:spPr>
          <a:xfrm>
            <a:off x="364300" y="6559296"/>
            <a:ext cx="9413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HealthTech Net - 12/14/2018</a:t>
            </a:r>
          </a:p>
        </p:txBody>
      </p:sp>
    </p:spTree>
    <p:extLst>
      <p:ext uri="{BB962C8B-B14F-4D97-AF65-F5344CB8AC3E}">
        <p14:creationId xmlns:p14="http://schemas.microsoft.com/office/powerpoint/2010/main" val="241239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802" r:id="rId2"/>
  </p:sldLayoutIdLst>
  <p:transition/>
  <p:timing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/>
          <p:nvPr userDrawn="1"/>
        </p:nvSpPr>
        <p:spPr>
          <a:xfrm>
            <a:off x="-43792" y="5594799"/>
            <a:ext cx="12239898" cy="1532820"/>
          </a:xfrm>
          <a:custGeom>
            <a:gdLst>
              <a:gd name="connsiteX0" fmla="*/ 0 w 12239898"/>
              <a:gd name="connsiteY0" fmla="*/ 1532820 h 1532820"/>
              <a:gd name="connsiteX1" fmla="*/ 12239898 w 12239898"/>
              <a:gd name="connsiteY1" fmla="*/ 1532820 h 1532820"/>
              <a:gd name="connsiteX2" fmla="*/ 12218001 w 12239898"/>
              <a:gd name="connsiteY2" fmla="*/ 98539 h 1532820"/>
              <a:gd name="connsiteX3" fmla="*/ 11145095 w 12239898"/>
              <a:gd name="connsiteY3" fmla="*/ 0 h 1532820"/>
              <a:gd name="connsiteX4" fmla="*/ 8703684 w 12239898"/>
              <a:gd name="connsiteY4" fmla="*/ 54744 h 1532820"/>
              <a:gd name="connsiteX5" fmla="*/ 4247836 w 12239898"/>
              <a:gd name="connsiteY5" fmla="*/ 645974 h 1532820"/>
              <a:gd name="connsiteX6" fmla="*/ 1029115 w 12239898"/>
              <a:gd name="connsiteY6" fmla="*/ 613128 h 1532820"/>
              <a:gd name="connsiteX7" fmla="*/ 10948 w 12239898"/>
              <a:gd name="connsiteY7" fmla="*/ 481744 h 1532820"/>
              <a:gd name="connsiteX8" fmla="*/ 0 w 12239898"/>
              <a:gd name="connsiteY8" fmla="*/ 1532820 h 15328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9898" h="1532820">
                <a:moveTo>
                  <a:pt x="0" y="1532820"/>
                </a:moveTo>
                <a:lnTo>
                  <a:pt x="12239898" y="1532820"/>
                </a:lnTo>
                <a:lnTo>
                  <a:pt x="12218001" y="98539"/>
                </a:lnTo>
                <a:lnTo>
                  <a:pt x="11145095" y="0"/>
                </a:lnTo>
                <a:lnTo>
                  <a:pt x="8703684" y="54744"/>
                </a:lnTo>
                <a:lnTo>
                  <a:pt x="4247836" y="645974"/>
                </a:lnTo>
                <a:lnTo>
                  <a:pt x="1029115" y="613128"/>
                </a:lnTo>
                <a:lnTo>
                  <a:pt x="10948" y="481744"/>
                </a:lnTo>
                <a:lnTo>
                  <a:pt x="0" y="1532820"/>
                </a:lnTo>
                <a:close/>
              </a:path>
            </a:pathLst>
          </a:custGeom>
          <a:solidFill>
            <a:srgbClr val="456F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in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38" y="5465338"/>
            <a:ext cx="12217938" cy="95399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643872" y="6559296"/>
            <a:ext cx="2267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</a:rPr>
              <a:t>Page </a:t>
            </a:r>
            <a:fld id="{817F7560-0CD1-460B-93DC-9A65683800E3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91148" y="6559296"/>
            <a:ext cx="9413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HealthTech Net - 12/14/2018</a:t>
            </a:r>
          </a:p>
        </p:txBody>
      </p:sp>
    </p:spTree>
    <p:extLst>
      <p:ext uri="{BB962C8B-B14F-4D97-AF65-F5344CB8AC3E}">
        <p14:creationId xmlns:p14="http://schemas.microsoft.com/office/powerpoint/2010/main" val="25760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803" r:id="rId2"/>
  </p:sldLayoutIdLst>
  <p:transition/>
  <p:timing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/>
          <p:nvPr userDrawn="1"/>
        </p:nvSpPr>
        <p:spPr>
          <a:xfrm>
            <a:off x="-43792" y="5594799"/>
            <a:ext cx="12239898" cy="1532820"/>
          </a:xfrm>
          <a:custGeom>
            <a:gdLst>
              <a:gd name="connsiteX0" fmla="*/ 0 w 12239898"/>
              <a:gd name="connsiteY0" fmla="*/ 1532820 h 1532820"/>
              <a:gd name="connsiteX1" fmla="*/ 12239898 w 12239898"/>
              <a:gd name="connsiteY1" fmla="*/ 1532820 h 1532820"/>
              <a:gd name="connsiteX2" fmla="*/ 12218001 w 12239898"/>
              <a:gd name="connsiteY2" fmla="*/ 98539 h 1532820"/>
              <a:gd name="connsiteX3" fmla="*/ 11145095 w 12239898"/>
              <a:gd name="connsiteY3" fmla="*/ 0 h 1532820"/>
              <a:gd name="connsiteX4" fmla="*/ 8703684 w 12239898"/>
              <a:gd name="connsiteY4" fmla="*/ 54744 h 1532820"/>
              <a:gd name="connsiteX5" fmla="*/ 4247836 w 12239898"/>
              <a:gd name="connsiteY5" fmla="*/ 645974 h 1532820"/>
              <a:gd name="connsiteX6" fmla="*/ 1029115 w 12239898"/>
              <a:gd name="connsiteY6" fmla="*/ 613128 h 1532820"/>
              <a:gd name="connsiteX7" fmla="*/ 10948 w 12239898"/>
              <a:gd name="connsiteY7" fmla="*/ 481744 h 1532820"/>
              <a:gd name="connsiteX8" fmla="*/ 0 w 12239898"/>
              <a:gd name="connsiteY8" fmla="*/ 1532820 h 15328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9898" h="1532820">
                <a:moveTo>
                  <a:pt x="0" y="1532820"/>
                </a:moveTo>
                <a:lnTo>
                  <a:pt x="12239898" y="1532820"/>
                </a:lnTo>
                <a:lnTo>
                  <a:pt x="12218001" y="98539"/>
                </a:lnTo>
                <a:lnTo>
                  <a:pt x="11145095" y="0"/>
                </a:lnTo>
                <a:lnTo>
                  <a:pt x="8703684" y="54744"/>
                </a:lnTo>
                <a:lnTo>
                  <a:pt x="4247836" y="645974"/>
                </a:lnTo>
                <a:lnTo>
                  <a:pt x="1029115" y="613128"/>
                </a:lnTo>
                <a:lnTo>
                  <a:pt x="10948" y="481744"/>
                </a:lnTo>
                <a:lnTo>
                  <a:pt x="0" y="1532820"/>
                </a:lnTo>
                <a:close/>
              </a:path>
            </a:pathLst>
          </a:custGeom>
          <a:solidFill>
            <a:srgbClr val="456F6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in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38" y="5465338"/>
            <a:ext cx="12217938" cy="953998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 rot="10800000">
            <a:off x="-32844" y="0"/>
            <a:ext cx="12239898" cy="1532820"/>
          </a:xfrm>
          <a:custGeom>
            <a:gdLst>
              <a:gd name="connsiteX0" fmla="*/ 0 w 12239898"/>
              <a:gd name="connsiteY0" fmla="*/ 1532820 h 1532820"/>
              <a:gd name="connsiteX1" fmla="*/ 12239898 w 12239898"/>
              <a:gd name="connsiteY1" fmla="*/ 1532820 h 1532820"/>
              <a:gd name="connsiteX2" fmla="*/ 12218001 w 12239898"/>
              <a:gd name="connsiteY2" fmla="*/ 98539 h 1532820"/>
              <a:gd name="connsiteX3" fmla="*/ 11145095 w 12239898"/>
              <a:gd name="connsiteY3" fmla="*/ 0 h 1532820"/>
              <a:gd name="connsiteX4" fmla="*/ 8703684 w 12239898"/>
              <a:gd name="connsiteY4" fmla="*/ 54744 h 1532820"/>
              <a:gd name="connsiteX5" fmla="*/ 4247836 w 12239898"/>
              <a:gd name="connsiteY5" fmla="*/ 645974 h 1532820"/>
              <a:gd name="connsiteX6" fmla="*/ 1029115 w 12239898"/>
              <a:gd name="connsiteY6" fmla="*/ 613128 h 1532820"/>
              <a:gd name="connsiteX7" fmla="*/ 10948 w 12239898"/>
              <a:gd name="connsiteY7" fmla="*/ 481744 h 1532820"/>
              <a:gd name="connsiteX8" fmla="*/ 0 w 12239898"/>
              <a:gd name="connsiteY8" fmla="*/ 1532820 h 15328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9898" h="1532820">
                <a:moveTo>
                  <a:pt x="0" y="1532820"/>
                </a:moveTo>
                <a:lnTo>
                  <a:pt x="12239898" y="1532820"/>
                </a:lnTo>
                <a:lnTo>
                  <a:pt x="12218001" y="98539"/>
                </a:lnTo>
                <a:lnTo>
                  <a:pt x="11145095" y="0"/>
                </a:lnTo>
                <a:lnTo>
                  <a:pt x="8703684" y="54744"/>
                </a:lnTo>
                <a:lnTo>
                  <a:pt x="4247836" y="645974"/>
                </a:lnTo>
                <a:lnTo>
                  <a:pt x="1029115" y="613128"/>
                </a:lnTo>
                <a:lnTo>
                  <a:pt x="10948" y="481744"/>
                </a:lnTo>
                <a:lnTo>
                  <a:pt x="0" y="1532820"/>
                </a:lnTo>
                <a:close/>
              </a:path>
            </a:pathLst>
          </a:custGeom>
          <a:solidFill>
            <a:srgbClr val="0031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ine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2844" y="708283"/>
            <a:ext cx="12224844" cy="95399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643872" y="6559296"/>
            <a:ext cx="2267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</a:rPr>
              <a:t>Page </a:t>
            </a:r>
            <a:fld id="{817F7560-0CD1-460B-93DC-9A65683800E3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91148" y="6559296"/>
            <a:ext cx="9413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HealthTech Net - 12/14/2018</a:t>
            </a:r>
          </a:p>
        </p:txBody>
      </p:sp>
    </p:spTree>
    <p:extLst>
      <p:ext uri="{BB962C8B-B14F-4D97-AF65-F5344CB8AC3E}">
        <p14:creationId xmlns:p14="http://schemas.microsoft.com/office/powerpoint/2010/main" val="89419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transition/>
  <p:timing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643872" y="6559296"/>
            <a:ext cx="2267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</a:rPr>
              <a:t>Page </a:t>
            </a:r>
            <a:fld id="{817F7560-0CD1-460B-93DC-9A65683800E3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91148" y="6559296"/>
            <a:ext cx="9413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GIA - Grantmakers In Aging - 12/05/2018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9643872" y="6340993"/>
            <a:ext cx="2267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tx1"/>
                </a:solidFill>
              </a:rPr>
              <a:t>Page </a:t>
            </a:r>
            <a:fld id="{817F7560-0CD1-460B-93DC-9A65683800E3}" type="slidenum">
              <a:rPr lang="en-US" sz="1400" smtClean="0">
                <a:solidFill>
                  <a:schemeClr val="tx1"/>
                </a:solidFill>
              </a:rPr>
              <a:t>‹#›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91148" y="6340993"/>
            <a:ext cx="9413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HealthTech Net - 12/14/2018</a:t>
            </a:r>
          </a:p>
        </p:txBody>
      </p:sp>
    </p:spTree>
    <p:extLst>
      <p:ext uri="{BB962C8B-B14F-4D97-AF65-F5344CB8AC3E}">
        <p14:creationId xmlns:p14="http://schemas.microsoft.com/office/powerpoint/2010/main" val="33537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</p:sldLayoutIdLst>
  <p:transition/>
  <p:timing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0031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 userDrawn="1"/>
        </p:nvSpPr>
        <p:spPr>
          <a:xfrm>
            <a:off x="9643872" y="6522720"/>
            <a:ext cx="2267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</a:rPr>
              <a:t>Page </a:t>
            </a:r>
            <a:fld id="{817F7560-0CD1-460B-93DC-9A65683800E3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91148" y="6522720"/>
            <a:ext cx="9413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HealthTech Net - 12/14/2018</a:t>
            </a:r>
          </a:p>
        </p:txBody>
      </p:sp>
    </p:spTree>
    <p:extLst>
      <p:ext uri="{BB962C8B-B14F-4D97-AF65-F5344CB8AC3E}">
        <p14:creationId xmlns:p14="http://schemas.microsoft.com/office/powerpoint/2010/main" val="3511695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93" r:id="rId2"/>
  </p:sldLayoutIdLst>
  <p:transition/>
  <p:timing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456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 userDrawn="1"/>
        </p:nvSpPr>
        <p:spPr>
          <a:xfrm>
            <a:off x="9643872" y="6522720"/>
            <a:ext cx="2267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</a:rPr>
              <a:t>Page </a:t>
            </a:r>
            <a:fld id="{817F7560-0CD1-460B-93DC-9A65683800E3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91148" y="6522720"/>
            <a:ext cx="9413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HealthTech Net - 12/14/2018</a:t>
            </a:r>
          </a:p>
        </p:txBody>
      </p:sp>
    </p:spTree>
    <p:extLst>
      <p:ext uri="{BB962C8B-B14F-4D97-AF65-F5344CB8AC3E}">
        <p14:creationId xmlns:p14="http://schemas.microsoft.com/office/powerpoint/2010/main" val="193239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4" r:id="rId2"/>
  </p:sldLayoutIdLst>
  <p:transition/>
  <p:timing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456F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1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9643872" y="6534912"/>
            <a:ext cx="2267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1"/>
                </a:solidFill>
              </a:rPr>
              <a:t>Page </a:t>
            </a:r>
            <a:fld id="{817F7560-0CD1-460B-93DC-9A65683800E3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303340" y="6534912"/>
            <a:ext cx="9413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HealthTech Net - 12/14/2018</a:t>
            </a:r>
          </a:p>
        </p:txBody>
      </p:sp>
    </p:spTree>
    <p:extLst>
      <p:ext uri="{BB962C8B-B14F-4D97-AF65-F5344CB8AC3E}">
        <p14:creationId xmlns:p14="http://schemas.microsoft.com/office/powerpoint/2010/main" val="172897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ransition/>
  <p:timing/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ubtitle 3"/>
          <p:cNvSpPr txBox="1"/>
          <p:nvPr/>
        </p:nvSpPr>
        <p:spPr>
          <a:xfrm>
            <a:off x="557213" y="2957513"/>
            <a:ext cx="11372818" cy="3714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000">
                <a:solidFill>
                  <a:schemeClr val="bg1"/>
                </a:solidFill>
                <a:latin typeface="Calibri" pitchFamily="34" charset="0"/>
                <a:ea typeface="ITC Franklin Gothic Book"/>
                <a:cs typeface="ITC Franklin Gothic Book"/>
              </a:rPr>
              <a:t>Presented by: </a:t>
            </a:r>
          </a:p>
          <a:p>
            <a:pPr algn="r">
              <a:spcBef>
                <a:spcPct val="0"/>
              </a:spcBef>
            </a:pPr>
            <a:r>
              <a:rPr lang="en-US" sz="6000">
                <a:solidFill>
                  <a:schemeClr val="bg1"/>
                </a:solidFill>
                <a:latin typeface="Calibri" pitchFamily="34" charset="0"/>
                <a:ea typeface="ITC Franklin Gothic Book"/>
                <a:cs typeface="ITC Franklin Gothic Book"/>
              </a:rPr>
              <a:t>Richard Anderson</a:t>
            </a:r>
          </a:p>
          <a:p>
            <a:pPr algn="r">
              <a:spcBef>
                <a:spcPct val="0"/>
              </a:spcBef>
            </a:pPr>
            <a:endParaRPr lang="en-US" sz="6000">
              <a:solidFill>
                <a:schemeClr val="bg1"/>
              </a:solidFill>
              <a:latin typeface="Calibri" pitchFamily="34" charset="0"/>
              <a:ea typeface="ITC Franklin Gothic Book"/>
              <a:cs typeface="ITC Franklin Gothic Book"/>
            </a:endParaRPr>
          </a:p>
          <a:p>
            <a:pPr algn="r"/>
            <a:endParaRPr lang="en-US" sz="5000">
              <a:solidFill>
                <a:schemeClr val="bg1"/>
              </a:solidFill>
              <a:latin typeface="Calibri" pitchFamily="34" charset="0"/>
              <a:ea typeface="ITC Franklin Gothic Book"/>
              <a:cs typeface="ITC Franklin Gothic Book"/>
            </a:endParaRPr>
          </a:p>
          <a:p>
            <a:pPr algn="r"/>
            <a:r>
              <a:rPr lang="en-US" sz="8000">
                <a:solidFill>
                  <a:schemeClr val="bg1"/>
                </a:solidFill>
              </a:rPr>
              <a:t>Overview of the RUS Distance Learning</a:t>
            </a:r>
          </a:p>
          <a:p>
            <a:pPr algn="r"/>
            <a:r>
              <a:rPr lang="en-US" sz="8000">
                <a:solidFill>
                  <a:schemeClr val="bg1"/>
                </a:solidFill>
              </a:rPr>
              <a:t>and Telemedicine Grant Program</a:t>
            </a:r>
            <a:endParaRPr lang="en-US" sz="8800">
              <a:solidFill>
                <a:schemeClr val="bg1"/>
              </a:solidFill>
            </a:endParaRPr>
          </a:p>
          <a:p>
            <a:pPr algn="r"/>
            <a:endParaRPr lang="en-US" sz="9600">
              <a:solidFill>
                <a:schemeClr val="bg1"/>
              </a:solidFill>
            </a:endParaRPr>
          </a:p>
          <a:p>
            <a:pPr algn="r"/>
            <a:r>
              <a:rPr lang="en-US" sz="6000" b="0" i="1">
                <a:solidFill>
                  <a:schemeClr val="bg1"/>
                </a:solidFill>
              </a:rPr>
              <a:t>HealthTech Net</a:t>
            </a:r>
          </a:p>
          <a:p>
            <a:pPr algn="r"/>
            <a:r>
              <a:rPr lang="en-US" sz="6000" b="0" i="1">
                <a:solidFill>
                  <a:schemeClr val="bg1"/>
                </a:solidFill>
              </a:rPr>
              <a:t>Washington, DC</a:t>
            </a:r>
          </a:p>
          <a:p>
            <a:pPr algn="r"/>
            <a:r>
              <a:rPr lang="en-US" sz="6000" b="0" i="1">
                <a:solidFill>
                  <a:schemeClr val="bg1"/>
                </a:solidFill>
              </a:rPr>
              <a:t>December 14, 2018</a:t>
            </a:r>
          </a:p>
        </p:txBody>
      </p:sp>
    </p:spTree>
    <p:extLst>
      <p:ext uri="{BB962C8B-B14F-4D97-AF65-F5344CB8AC3E}">
        <p14:creationId xmlns:p14="http://schemas.microsoft.com/office/powerpoint/2010/main" val="169798160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AD56B83-C06E-4EF5-9D22-4EF94857E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88" y="662729"/>
            <a:ext cx="7984452" cy="59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5729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 descr="lin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2844" y="761482"/>
            <a:ext cx="12224844" cy="953998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 bwMode="auto">
          <a:xfrm>
            <a:off x="119921" y="141188"/>
            <a:ext cx="11238642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sz="3200">
                <a:solidFill>
                  <a:srgbClr val="FFFFFF"/>
                </a:solidFill>
                <a:ea typeface="ITC Franklin Gothic Book"/>
                <a:cs typeface="ITC Franklin Gothic Book"/>
              </a:rPr>
              <a:t>Rural Utilities Service Telecommunications Key Contacts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9921" y="1837487"/>
            <a:ext cx="11789854" cy="707886"/>
            <a:chOff x="119921" y="1706800"/>
            <a:chExt cx="11241981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3862391" y="1706800"/>
              <a:ext cx="74995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</a:rPr>
                <a:t>Chad Parker, Assistant Administrator, RUS Telecom Program</a:t>
              </a:r>
            </a:p>
            <a:p>
              <a:r>
                <a:rPr lang="en-US" sz="2000">
                  <a:solidFill>
                    <a:schemeClr val="bg1"/>
                  </a:solidFill>
                </a:rPr>
                <a:t>chad.parker@wdc.usda.gov / </a:t>
              </a:r>
              <a:r>
                <a:rPr lang="it-IT" sz="2000">
                  <a:solidFill>
                    <a:schemeClr val="bg1"/>
                  </a:solidFill>
                </a:rPr>
                <a:t>202.720.9556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9921" y="1716594"/>
              <a:ext cx="3586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</a:rPr>
                <a:t>Assistant Administrator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9920" y="2830513"/>
            <a:ext cx="11789859" cy="3477875"/>
            <a:chOff x="119921" y="2883685"/>
            <a:chExt cx="9561915" cy="3477875"/>
          </a:xfrm>
        </p:grpSpPr>
        <p:sp>
          <p:nvSpPr>
            <p:cNvPr id="10" name="TextBox 9"/>
            <p:cNvSpPr txBox="1"/>
            <p:nvPr/>
          </p:nvSpPr>
          <p:spPr>
            <a:xfrm>
              <a:off x="3303095" y="2883685"/>
              <a:ext cx="6378741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</a:rPr>
                <a:t>Laurel Leverrier, Deputy Assistant Administrator, RUS Telecom Program</a:t>
              </a:r>
            </a:p>
            <a:p>
              <a:r>
                <a:rPr lang="en-US" sz="2000">
                  <a:solidFill>
                    <a:srgbClr val="FFFFFF"/>
                  </a:solidFill>
                </a:rPr>
                <a:t>laurel.leverrier@wdc.usda.gov / </a:t>
              </a:r>
              <a:r>
                <a:rPr lang="it-IT" sz="2000">
                  <a:solidFill>
                    <a:srgbClr val="FFFFFF"/>
                  </a:solidFill>
                </a:rPr>
                <a:t>202.720.9556</a:t>
              </a:r>
            </a:p>
            <a:p>
              <a:endParaRPr lang="it-IT" sz="2000">
                <a:solidFill>
                  <a:srgbClr val="FFFFFF"/>
                </a:solidFill>
              </a:endParaRPr>
            </a:p>
            <a:p>
              <a:r>
                <a:rPr lang="en-US" sz="2000">
                  <a:solidFill>
                    <a:srgbClr val="FFFFFF"/>
                  </a:solidFill>
                </a:rPr>
                <a:t>Peter Aimable, Dep. Asst. Admin, Portfolio Mgmt &amp; Risk Assessment Div. </a:t>
              </a:r>
            </a:p>
            <a:p>
              <a:r>
                <a:rPr lang="en-US" sz="2000">
                  <a:solidFill>
                    <a:srgbClr val="FFFFFF"/>
                  </a:solidFill>
                </a:rPr>
                <a:t>peter.aimable@wdc.usda.gov / </a:t>
              </a:r>
              <a:r>
                <a:rPr lang="it-IT" sz="2000">
                  <a:solidFill>
                    <a:srgbClr val="FFFFFF"/>
                  </a:solidFill>
                </a:rPr>
                <a:t>202.720.1025</a:t>
              </a:r>
            </a:p>
            <a:p>
              <a:endParaRPr lang="it-IT" sz="2000">
                <a:solidFill>
                  <a:srgbClr val="FFFFFF"/>
                </a:solidFill>
              </a:endParaRPr>
            </a:p>
            <a:p>
              <a:r>
                <a:rPr lang="en-US" sz="2000">
                  <a:solidFill>
                    <a:srgbClr val="FFFFFF"/>
                  </a:solidFill>
                </a:rPr>
                <a:t>Shawn Arner, Dep. Asst. Admin, Loan Origination &amp; Approval Division</a:t>
              </a:r>
            </a:p>
            <a:p>
              <a:r>
                <a:rPr lang="en-US" sz="2000">
                  <a:solidFill>
                    <a:srgbClr val="FFFFFF"/>
                  </a:solidFill>
                </a:rPr>
                <a:t>shawn.arner@wdc.usda.gov / 202.720.0800</a:t>
              </a:r>
            </a:p>
            <a:p>
              <a:endParaRPr lang="it-IT" sz="2000">
                <a:solidFill>
                  <a:srgbClr val="FFFFFF"/>
                </a:solidFill>
              </a:endParaRPr>
            </a:p>
            <a:p>
              <a:r>
                <a:rPr lang="en-US" sz="2000">
                  <a:solidFill>
                    <a:srgbClr val="FFFFFF"/>
                  </a:solidFill>
                </a:rPr>
                <a:t>Kenneth Kuchno, Dep. Asst. Admin, Policy &amp; Outreach Division</a:t>
              </a:r>
            </a:p>
            <a:p>
              <a:r>
                <a:rPr lang="en-US" sz="2000">
                  <a:solidFill>
                    <a:srgbClr val="FFFFFF"/>
                  </a:solidFill>
                </a:rPr>
                <a:t>kenneth.kuchno@wdc.usda.gov / </a:t>
              </a:r>
              <a:r>
                <a:rPr lang="it-IT" sz="2000">
                  <a:solidFill>
                    <a:srgbClr val="FFFFFF"/>
                  </a:solidFill>
                </a:rPr>
                <a:t>202.720.0667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9921" y="2883685"/>
              <a:ext cx="29099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</a:rPr>
                <a:t>Deputy Assistant Administrators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676541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ubtitle 3"/>
          <p:cNvSpPr txBox="1"/>
          <p:nvPr/>
        </p:nvSpPr>
        <p:spPr>
          <a:xfrm>
            <a:off x="588278" y="3064506"/>
            <a:ext cx="11372818" cy="2568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Richard J. Anderson, Chief</a:t>
            </a:r>
          </a:p>
          <a:p>
            <a:pPr algn="r"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Fin. Ops. Branch, Loan Orig. &amp; Approval Div.</a:t>
            </a:r>
          </a:p>
          <a:p>
            <a:pPr algn="r"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richard.anderson@wdc.usda.gov | Office: 202.720.0733</a:t>
            </a:r>
          </a:p>
          <a:p>
            <a:pPr algn="r">
              <a:spcBef>
                <a:spcPct val="0"/>
              </a:spcBef>
            </a:pPr>
            <a:endParaRPr 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</a:pPr>
            <a:endParaRPr 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Telecommunications Program | Rural Utilities Service </a:t>
            </a:r>
          </a:p>
          <a:p>
            <a:pPr algn="r"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 Development | U.S. Department of Agriculture </a:t>
            </a:r>
          </a:p>
          <a:p>
            <a:pPr algn="r"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 Independence Ave., SW | Washington, D.C. 20250-1597</a:t>
            </a:r>
          </a:p>
          <a:p>
            <a:pPr algn="r"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www.rd.usda.gov</a:t>
            </a:r>
            <a:endParaRPr lang="en-US" sz="2400" u="sng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7571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Content Placeholder 4"/>
          <p:cNvSpPr txBox="1"/>
          <p:nvPr/>
        </p:nvSpPr>
        <p:spPr bwMode="auto">
          <a:xfrm>
            <a:off x="5971142" y="931817"/>
            <a:ext cx="6020562" cy="55734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endParaRPr lang="en-US" sz="1200" b="1">
              <a:solidFill>
                <a:srgbClr val="000000"/>
              </a:solidFill>
            </a:endParaRPr>
          </a:p>
          <a:p>
            <a:pPr algn="r"/>
            <a:r>
              <a:rPr lang="en-US" sz="1200" b="1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	</a:t>
            </a:r>
          </a:p>
          <a:p>
            <a:pPr marL="287338" lvl="2" indent="-277813">
              <a:buFont typeface="Arial" panose="020b0604020202020204" pitchFamily="34" charset="0"/>
              <a:buChar char="•"/>
            </a:pPr>
            <a:r>
              <a:rPr lang="en-US" sz="2800" b="1"/>
              <a:t>Telecommunications Infrastructure Loans and Loan Guarantees Program</a:t>
            </a:r>
            <a:br>
              <a:rPr lang="en-US" sz="2800" b="1"/>
            </a:br>
          </a:p>
          <a:p>
            <a:pPr marL="287338" lvl="2" indent="-277813">
              <a:buFont typeface="Arial" panose="020b0604020202020204" pitchFamily="34" charset="0"/>
              <a:buChar char="•"/>
            </a:pPr>
            <a:r>
              <a:rPr lang="en-US" sz="2800" b="1"/>
              <a:t>Rural Broadband Access Loans and Loan Guarantees Program</a:t>
            </a:r>
            <a:br>
              <a:rPr lang="en-US" sz="2800" b="1"/>
            </a:br>
          </a:p>
          <a:p>
            <a:pPr marL="287338" lvl="2" indent="-277813">
              <a:buFont typeface="Arial" panose="020b0604020202020204" pitchFamily="34" charset="0"/>
              <a:buChar char="•"/>
            </a:pPr>
            <a:r>
              <a:rPr lang="en-US" sz="2800" b="1"/>
              <a:t>Community Connect Grants Program</a:t>
            </a:r>
            <a:br>
              <a:rPr lang="en-US" sz="2800" b="1"/>
            </a:br>
            <a:endParaRPr lang="en-US" sz="2800"/>
          </a:p>
          <a:p>
            <a:pPr marL="287338" lvl="2" indent="-277813">
              <a:buFont typeface="Arial" panose="020b0604020202020204" pitchFamily="34" charset="0"/>
              <a:buChar char="•"/>
            </a:pPr>
            <a:r>
              <a:rPr lang="en-US" sz="2800" b="1"/>
              <a:t>Distance Learning and Telemedicine (DLT) Grant Program 	</a:t>
            </a:r>
          </a:p>
          <a:p>
            <a:pPr marL="287338" lvl="2" indent="-277813"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/>
          <p:nvPr/>
        </p:nvSpPr>
        <p:spPr bwMode="auto">
          <a:xfrm>
            <a:off x="119920" y="141188"/>
            <a:ext cx="10544407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sz="3200">
                <a:solidFill>
                  <a:prstClr val="white"/>
                </a:solidFill>
                <a:ea typeface="ITC Franklin Gothic Book"/>
                <a:cs typeface="ITC Franklin Gothic Book"/>
              </a:rPr>
              <a:t>Rural Utilities Service Telecommunications Programs</a:t>
            </a:r>
          </a:p>
        </p:txBody>
      </p:sp>
    </p:spTree>
    <p:extLst>
      <p:ext uri="{BB962C8B-B14F-4D97-AF65-F5344CB8AC3E}">
        <p14:creationId xmlns:p14="http://schemas.microsoft.com/office/powerpoint/2010/main" val="259609260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 txBox="1"/>
          <p:nvPr/>
        </p:nvSpPr>
        <p:spPr bwMode="auto">
          <a:xfrm>
            <a:off x="119920" y="210637"/>
            <a:ext cx="9938479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sz="3200">
                <a:solidFill>
                  <a:srgbClr val="FFFFFF"/>
                </a:solidFill>
                <a:ea typeface="ITC Franklin Gothic Book"/>
                <a:cs typeface="ITC Franklin Gothic Book"/>
              </a:rPr>
              <a:t>DLT Grant Program – Purpose</a:t>
            </a:r>
          </a:p>
        </p:txBody>
      </p:sp>
    </p:spTree>
    <p:extLst>
      <p:ext uri="{BB962C8B-B14F-4D97-AF65-F5344CB8AC3E}">
        <p14:creationId xmlns:p14="http://schemas.microsoft.com/office/powerpoint/2010/main" val="321757131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 txBox="1"/>
          <p:nvPr/>
        </p:nvSpPr>
        <p:spPr bwMode="auto">
          <a:xfrm>
            <a:off x="119920" y="210637"/>
            <a:ext cx="9938479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sz="3200">
                <a:solidFill>
                  <a:srgbClr val="FFFFFF"/>
                </a:solidFill>
                <a:ea typeface="ITC Franklin Gothic Book"/>
                <a:cs typeface="ITC Franklin Gothic Book"/>
              </a:rPr>
              <a:t>DLT Grant Program – Key Definitions</a:t>
            </a:r>
          </a:p>
        </p:txBody>
      </p:sp>
    </p:spTree>
    <p:extLst>
      <p:ext uri="{BB962C8B-B14F-4D97-AF65-F5344CB8AC3E}">
        <p14:creationId xmlns:p14="http://schemas.microsoft.com/office/powerpoint/2010/main" val="289687015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 txBox="1"/>
          <p:nvPr/>
        </p:nvSpPr>
        <p:spPr bwMode="auto">
          <a:xfrm>
            <a:off x="119920" y="210637"/>
            <a:ext cx="9938479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sz="3200">
                <a:solidFill>
                  <a:srgbClr val="FFFFFF"/>
                </a:solidFill>
                <a:ea typeface="ITC Franklin Gothic Book"/>
                <a:cs typeface="ITC Franklin Gothic Book"/>
              </a:rPr>
              <a:t>DLT Grant Program – Basic Requirements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924152" y="5710743"/>
            <a:ext cx="10421646" cy="4616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u="sng"/>
              <a:t>http://www.rd.usda.gov/programs-services/distance-learning-telemedicine-grants</a:t>
            </a:r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4FEECBA-D545-48D1-A055-80373365DABD}"/>
              </a:ext>
            </a:extLst>
          </p:cNvPr>
          <p:cNvSpPr/>
          <p:nvPr/>
        </p:nvSpPr>
        <p:spPr>
          <a:xfrm>
            <a:off x="726524" y="1897697"/>
            <a:ext cx="101698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00000"/>
              </a:lnSpc>
              <a:spcBef>
                <a:spcPct val="0"/>
              </a:spcBef>
              <a:buClr>
                <a:srgbClr val="003142"/>
              </a:buClr>
              <a:buFont typeface="Arial" panose="020b0604020202020204" pitchFamily="34" charset="0"/>
              <a:buChar char="•"/>
            </a:pPr>
            <a:r>
              <a:rPr lang="en-US" sz="2800">
                <a:ea typeface="ITC Franklin Gothic Book"/>
                <a:cs typeface="ITC Franklin Gothic Book"/>
              </a:rPr>
              <a:t>Grants fund equipment needed to provide Distance Learning and Telemedicine services</a:t>
            </a: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  <a:buClr>
                <a:srgbClr val="003142"/>
              </a:buClr>
              <a:buFont typeface="Arial" panose="020b0604020202020204" pitchFamily="34" charset="0"/>
              <a:buChar char="•"/>
            </a:pPr>
            <a:endParaRPr lang="en-US" sz="2800">
              <a:ea typeface="ITC Franklin Gothic Book"/>
              <a:cs typeface="ITC Franklin Gothic Book"/>
            </a:endParaRPr>
          </a:p>
          <a:p>
            <a:pPr marL="800100" lvl="1" indent="-342900">
              <a:buClr>
                <a:srgbClr val="003142"/>
              </a:buClr>
              <a:buFont typeface="Arial" panose="020b0604020202020204" pitchFamily="34" charset="0"/>
              <a:buChar char="•"/>
              <a:defRPr/>
            </a:pPr>
            <a:r>
              <a:rPr lang="en-US" sz="2800">
                <a:ea typeface="ITC Franklin Gothic Book"/>
                <a:cs typeface="ITC Franklin Gothic Book"/>
              </a:rPr>
              <a:t>15% Matching Requirement</a:t>
            </a:r>
          </a:p>
          <a:p>
            <a:pPr marL="800100" lvl="1" indent="-342900">
              <a:buClr>
                <a:srgbClr val="003142"/>
              </a:buClr>
              <a:buFont typeface="Arial" panose="020b0604020202020204" pitchFamily="34" charset="0"/>
              <a:buChar char="•"/>
              <a:defRPr/>
            </a:pPr>
            <a:endParaRPr lang="en-US" sz="2800">
              <a:ea typeface="ITC Franklin Gothic Book"/>
              <a:cs typeface="ITC Franklin Gothic Book"/>
            </a:endParaRPr>
          </a:p>
          <a:p>
            <a:pPr marL="800100" lvl="1" indent="-342900">
              <a:buClr>
                <a:srgbClr val="003142"/>
              </a:buClr>
              <a:buFont typeface="Arial" panose="020b0604020202020204" pitchFamily="34" charset="0"/>
              <a:buChar char="•"/>
              <a:defRPr/>
            </a:pPr>
            <a:r>
              <a:rPr lang="en-US" sz="2800">
                <a:ea typeface="ITC Franklin Gothic Book"/>
                <a:cs typeface="ITC Franklin Gothic Book"/>
              </a:rPr>
              <a:t>Minimum Grant amount: $50,000</a:t>
            </a:r>
          </a:p>
          <a:p>
            <a:pPr marL="800100" lvl="1" indent="-342900">
              <a:buClr>
                <a:srgbClr val="003142"/>
              </a:buClr>
              <a:buFont typeface="Arial" panose="020b0604020202020204" pitchFamily="34" charset="0"/>
              <a:buChar char="•"/>
              <a:defRPr/>
            </a:pPr>
            <a:endParaRPr lang="en-US" sz="2800">
              <a:ea typeface="ITC Franklin Gothic Book"/>
              <a:cs typeface="ITC Franklin Gothic Book"/>
            </a:endParaRPr>
          </a:p>
          <a:p>
            <a:pPr marL="800100" lvl="1" indent="-342900">
              <a:buClr>
                <a:srgbClr val="003142"/>
              </a:buClr>
              <a:buFont typeface="Arial" panose="020b0604020202020204" pitchFamily="34" charset="0"/>
              <a:buChar char="•"/>
              <a:defRPr/>
            </a:pPr>
            <a:r>
              <a:rPr lang="en-US" sz="2800">
                <a:ea typeface="ITC Franklin Gothic Book"/>
                <a:cs typeface="ITC Franklin Gothic Book"/>
              </a:rPr>
              <a:t>Maximum Grant Amount: $500,000</a:t>
            </a:r>
          </a:p>
        </p:txBody>
      </p:sp>
    </p:spTree>
    <p:extLst>
      <p:ext uri="{BB962C8B-B14F-4D97-AF65-F5344CB8AC3E}">
        <p14:creationId xmlns:p14="http://schemas.microsoft.com/office/powerpoint/2010/main" val="300248474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 txBox="1"/>
          <p:nvPr/>
        </p:nvSpPr>
        <p:spPr bwMode="auto">
          <a:xfrm>
            <a:off x="119920" y="210637"/>
            <a:ext cx="9938479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sz="3200">
                <a:solidFill>
                  <a:srgbClr val="FFFFFF"/>
                </a:solidFill>
                <a:ea typeface="ITC Franklin Gothic Book"/>
                <a:cs typeface="ITC Franklin Gothic Book"/>
              </a:rPr>
              <a:t>Distance Learning and Telemedicine (DLT) Program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00700"/>
              </p:ext>
            </p:extLst>
          </p:nvPr>
        </p:nvGraphicFramePr>
        <p:xfrm>
          <a:off x="119920" y="1542649"/>
          <a:ext cx="11910715" cy="46659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58338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76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5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Funding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972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314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000" b="1" u="sng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FY 2016</a:t>
                      </a:r>
                    </a:p>
                    <a:p>
                      <a:pPr marL="800100" lvl="1" indent="-34290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rgbClr val="00314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+mn-lt"/>
                          <a:ea typeface="ITC Franklin Gothic Book"/>
                          <a:cs typeface="ITC Franklin Gothic Book"/>
                        </a:rPr>
                        <a:t>$23.4 million 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latin typeface="+mn-lt"/>
                          <a:ea typeface="ITC Franklin Gothic Book"/>
                          <a:cs typeface="ITC Franklin Gothic Book"/>
                        </a:rPr>
                        <a:t>appropriated</a:t>
                      </a:r>
                      <a:endParaRPr lang="en-US" sz="2000" b="0" u="sng">
                        <a:solidFill>
                          <a:schemeClr val="tx1"/>
                        </a:solidFill>
                        <a:latin typeface="+mn-lt"/>
                        <a:ea typeface="ITC Franklin Gothic Book"/>
                        <a:cs typeface="ITC Franklin Gothic Book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003142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000" b="1" u="sng">
                          <a:solidFill>
                            <a:schemeClr val="tx1"/>
                          </a:solidFill>
                          <a:latin typeface="+mn-lt"/>
                          <a:ea typeface="ITC Franklin Gothic Book"/>
                          <a:cs typeface="ITC Franklin Gothic Book"/>
                        </a:rPr>
                        <a:t>FY 2017</a:t>
                      </a:r>
                    </a:p>
                    <a:p>
                      <a:pPr marL="800100" lvl="1" indent="-342900">
                        <a:lnSpc>
                          <a:spcPct val="100000"/>
                        </a:lnSpc>
                        <a:spcBef>
                          <a:spcPct val="20000"/>
                        </a:spcBef>
                        <a:buClr>
                          <a:srgbClr val="00314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+mn-lt"/>
                          <a:ea typeface="ITC Franklin Gothic Book"/>
                          <a:cs typeface="ITC Franklin Gothic Book"/>
                        </a:rPr>
                        <a:t>$23.6 million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  <a:latin typeface="+mn-lt"/>
                          <a:ea typeface="ITC Franklin Gothic Book"/>
                          <a:cs typeface="ITC Franklin Gothic Book"/>
                        </a:rPr>
                        <a:t> appropriated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003142"/>
                        </a:buClr>
                        <a:buFont typeface="Arial"/>
                        <a:buNone/>
                      </a:pPr>
                      <a:r>
                        <a:rPr lang="en-US" sz="2000" b="1" u="sng" kern="1200">
                          <a:solidFill>
                            <a:schemeClr val="tx1"/>
                          </a:solidFill>
                          <a:latin typeface="+mn-lt"/>
                          <a:ea typeface="ITC Franklin Gothic Book"/>
                          <a:cs typeface="ITC Franklin Gothic Book"/>
                        </a:rPr>
                        <a:t>FY 2018</a:t>
                      </a:r>
                    </a:p>
                    <a:p>
                      <a:pPr marL="800100" lvl="1" indent="-34290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3142"/>
                        </a:buClr>
                        <a:buFont typeface="Arial"/>
                        <a:buChar char="•"/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latin typeface="+mn-lt"/>
                          <a:ea typeface="ITC Franklin Gothic Book"/>
                          <a:cs typeface="ITC Franklin Gothic Book"/>
                        </a:rPr>
                        <a:t>$29.0 million 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ITC Franklin Gothic Book"/>
                          <a:cs typeface="ITC Franklin Gothic Book"/>
                        </a:rPr>
                        <a:t>appropriated</a:t>
                      </a:r>
                    </a:p>
                    <a:p>
                      <a:pPr marL="800100" lvl="1" indent="-34290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3142"/>
                        </a:buClr>
                        <a:buFont typeface="Arial"/>
                        <a:buChar char="•"/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latin typeface="+mn-lt"/>
                          <a:ea typeface="ITC Franklin Gothic Book"/>
                          <a:cs typeface="ITC Franklin Gothic Book"/>
                        </a:rPr>
                        <a:t>$20.0 million 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ITC Franklin Gothic Book"/>
                          <a:cs typeface="ITC Franklin Gothic Book"/>
                        </a:rPr>
                        <a:t>additional appropriation to help address the opioid epidemic in rural America</a:t>
                      </a:r>
                    </a:p>
                    <a:p>
                      <a:pPr marL="800100" lvl="1" indent="-342900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003142"/>
                        </a:buClr>
                        <a:buFont typeface="Arial"/>
                        <a:buChar char="•"/>
                      </a:pPr>
                      <a:endParaRPr lang="en-US" sz="2000" kern="1200">
                        <a:solidFill>
                          <a:schemeClr val="tx1"/>
                        </a:solidFill>
                        <a:latin typeface="+mn-lt"/>
                        <a:ea typeface="ITC Franklin Gothic Book"/>
                        <a:cs typeface="ITC Franklin Gothic Book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2000" b="1" u="sng">
                          <a:solidFill>
                            <a:schemeClr val="tx1"/>
                          </a:solidFill>
                        </a:rPr>
                        <a:t>FY 2016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182</a:t>
                      </a: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 a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pplications received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98 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awards approved: 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$27.7 million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35 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States &amp; Territories represented</a:t>
                      </a:r>
                      <a:endParaRPr lang="en-US" sz="2000" b="1" u="sng" baseline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2000" b="1" u="sng" baseline="0">
                          <a:solidFill>
                            <a:schemeClr val="tx1"/>
                          </a:solidFill>
                        </a:rPr>
                        <a:t>FY 2017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208 </a:t>
                      </a:r>
                      <a:r>
                        <a:rPr lang="en-US" sz="200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pplications received</a:t>
                      </a:r>
                      <a:endParaRPr lang="en-US" sz="2000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86 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awards approved: 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$27.7 million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46 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distance learning &amp; 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40 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telemedicine projects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</a:rPr>
                        <a:t>30 </a:t>
                      </a:r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States &amp; Territories represented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003142"/>
                        </a:buClr>
                        <a:buFont typeface="Arial"/>
                        <a:buNone/>
                      </a:pPr>
                      <a:r>
                        <a:rPr lang="en-US" sz="2000" b="1" u="sng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FY 2018</a:t>
                      </a:r>
                      <a:endParaRPr lang="en-US" sz="2000" b="1" u="sng" kern="1200">
                        <a:solidFill>
                          <a:schemeClr val="tx1"/>
                        </a:solidFill>
                        <a:latin typeface="+mn-lt"/>
                        <a:ea typeface="ITC Franklin Gothic Book"/>
                        <a:cs typeface="ITC Franklin Gothic Book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applications received</a:t>
                      </a:r>
                      <a:endParaRPr lang="en-US" sz="20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awards approved for </a:t>
                      </a:r>
                      <a:r>
                        <a:rPr lang="en-US" sz="20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$40.8 million</a:t>
                      </a:r>
                      <a:endParaRPr lang="en-US" sz="2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26860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03B9F9-28B4-457D-A951-BED92B5B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FY2018 Awards 	Breakdown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FA66B5-F921-4339-927B-30F6D85D7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907" y="1656622"/>
            <a:ext cx="10762186" cy="3684588"/>
          </a:xfrm>
        </p:spPr>
        <p:txBody>
          <a:bodyPr/>
          <a:lstStyle/>
          <a:p>
            <a:pPr marL="0" indent="0">
              <a:buNone/>
            </a:pPr>
            <a:r>
              <a:rPr lang="en-US" sz="2200" u="sng">
                <a:solidFill>
                  <a:schemeClr val="dk1"/>
                </a:solidFill>
              </a:rPr>
              <a:t>Distance Learning</a:t>
            </a:r>
            <a:r>
              <a:rPr lang="en-US" sz="2400" u="sng"/>
              <a:t>	</a:t>
            </a:r>
            <a:r>
              <a:rPr lang="en-US" sz="2200" u="sng">
                <a:solidFill>
                  <a:schemeClr val="dk1"/>
                </a:solidFill>
              </a:rPr>
              <a:t>Telemedicine</a:t>
            </a:r>
            <a:r>
              <a:rPr lang="en-US" sz="2400" u="sng"/>
              <a:t>	</a:t>
            </a:r>
            <a:r>
              <a:rPr lang="en-US" sz="2200" u="sng">
                <a:solidFill>
                  <a:schemeClr val="dk1"/>
                </a:solidFill>
              </a:rPr>
              <a:t>Overall                                            </a:t>
            </a:r>
          </a:p>
          <a:p>
            <a:pPr marL="0" indent="0">
              <a:buNone/>
            </a:pPr>
            <a:r>
              <a:rPr lang="en-US" sz="2200">
                <a:solidFill>
                  <a:schemeClr val="dk1"/>
                </a:solidFill>
              </a:rPr>
              <a:t>67 awards</a:t>
            </a:r>
            <a:r>
              <a:rPr lang="en-US" sz="2400"/>
              <a:t>		</a:t>
            </a:r>
            <a:r>
              <a:rPr lang="en-US" sz="2200">
                <a:solidFill>
                  <a:schemeClr val="dk1"/>
                </a:solidFill>
              </a:rPr>
              <a:t>65 Awards</a:t>
            </a:r>
            <a:r>
              <a:rPr lang="en-US" sz="2400"/>
              <a:t>	</a:t>
            </a:r>
            <a:r>
              <a:rPr lang="en-US" sz="2200">
                <a:solidFill>
                  <a:schemeClr val="dk1"/>
                </a:solidFill>
              </a:rPr>
              <a:t>132 awards</a:t>
            </a:r>
          </a:p>
          <a:p>
            <a:pPr marL="0" indent="0">
              <a:buNone/>
            </a:pPr>
            <a:r>
              <a:rPr lang="en-US" sz="2200">
                <a:solidFill>
                  <a:schemeClr val="dk1"/>
                </a:solidFill>
              </a:rPr>
              <a:t>849 sites</a:t>
            </a:r>
            <a:r>
              <a:rPr lang="en-US" sz="2400"/>
              <a:t>		</a:t>
            </a:r>
            <a:r>
              <a:rPr lang="en-US" sz="2200">
                <a:solidFill>
                  <a:schemeClr val="dk1"/>
                </a:solidFill>
              </a:rPr>
              <a:t>758 sites</a:t>
            </a:r>
            <a:r>
              <a:rPr lang="en-US" sz="2400"/>
              <a:t>	</a:t>
            </a:r>
            <a:r>
              <a:rPr lang="en-US" sz="2200">
                <a:solidFill>
                  <a:schemeClr val="dk1"/>
                </a:solidFill>
              </a:rPr>
              <a:t>1,607 sites</a:t>
            </a:r>
          </a:p>
          <a:p>
            <a:pPr marL="0" indent="0">
              <a:buNone/>
            </a:pPr>
            <a:r>
              <a:rPr lang="en-US" sz="2200">
                <a:solidFill>
                  <a:schemeClr val="dk1"/>
                </a:solidFill>
              </a:rPr>
              <a:t>32 States</a:t>
            </a:r>
            <a:r>
              <a:rPr lang="en-US" sz="2400"/>
              <a:t>		</a:t>
            </a:r>
            <a:r>
              <a:rPr lang="en-US" sz="2200">
                <a:solidFill>
                  <a:schemeClr val="dk1"/>
                </a:solidFill>
              </a:rPr>
              <a:t>39 states</a:t>
            </a:r>
            <a:r>
              <a:rPr lang="en-US" sz="2400"/>
              <a:t>	</a:t>
            </a:r>
            <a:r>
              <a:rPr lang="en-US" sz="2200">
                <a:solidFill>
                  <a:schemeClr val="dk1"/>
                </a:solidFill>
              </a:rPr>
              <a:t>45 states &amp; Territories represented</a:t>
            </a:r>
          </a:p>
          <a:p>
            <a:pPr marL="0" indent="0">
              <a:buNone/>
            </a:pPr>
            <a:r>
              <a:rPr lang="en-US" sz="2200">
                <a:solidFill>
                  <a:schemeClr val="dk1"/>
                </a:solidFill>
              </a:rPr>
              <a:t>$22.7 million</a:t>
            </a:r>
            <a:r>
              <a:rPr lang="en-US" sz="2400"/>
              <a:t>		</a:t>
            </a:r>
            <a:r>
              <a:rPr lang="en-US" sz="2200">
                <a:solidFill>
                  <a:schemeClr val="dk1"/>
                </a:solidFill>
              </a:rPr>
              <a:t>$18.1 million</a:t>
            </a:r>
            <a:r>
              <a:rPr lang="en-US" sz="2400"/>
              <a:t>	</a:t>
            </a:r>
            <a:r>
              <a:rPr lang="en-US" sz="2200">
                <a:solidFill>
                  <a:schemeClr val="dk1"/>
                </a:solidFill>
              </a:rPr>
              <a:t>$40.8 million</a:t>
            </a:r>
          </a:p>
          <a:p>
            <a:pPr marL="457200" lvl="1" indent="0">
              <a:buNone/>
            </a:pPr>
            <a:endParaRPr lang="en-US" sz="2200">
              <a:solidFill>
                <a:schemeClr val="dk1"/>
              </a:solidFill>
            </a:endParaRPr>
          </a:p>
          <a:p>
            <a:pPr marL="457200" lvl="1" indent="0">
              <a:buNone/>
            </a:pPr>
            <a:r>
              <a:rPr lang="en-US" sz="2200" b="1" u="sng">
                <a:solidFill>
                  <a:schemeClr val="dk1"/>
                </a:solidFill>
              </a:rPr>
              <a:t>STEM &amp; Opioid Special Consideration Point Projects                              </a:t>
            </a:r>
          </a:p>
          <a:p>
            <a:pPr marL="457200" lvl="1" indent="0">
              <a:buNone/>
            </a:pPr>
            <a:r>
              <a:rPr lang="en-US" sz="2200">
                <a:solidFill>
                  <a:schemeClr val="dk1"/>
                </a:solidFill>
              </a:rPr>
              <a:t>51 STEM</a:t>
            </a:r>
            <a:r>
              <a:rPr lang="en-US" sz="2400"/>
              <a:t>		</a:t>
            </a:r>
            <a:r>
              <a:rPr lang="en-US" sz="2200" b="1">
                <a:solidFill>
                  <a:srgbClr val="7030A0"/>
                </a:solidFill>
              </a:rPr>
              <a:t>63 Opioid</a:t>
            </a:r>
            <a:r>
              <a:rPr lang="en-US" sz="2400"/>
              <a:t>	</a:t>
            </a:r>
            <a:r>
              <a:rPr lang="en-US" sz="2200">
                <a:solidFill>
                  <a:schemeClr val="dk1"/>
                </a:solidFill>
              </a:rPr>
              <a:t>18 None</a:t>
            </a:r>
            <a:r>
              <a:rPr lang="en-US" sz="2400"/>
              <a:t>	</a:t>
            </a:r>
            <a:r>
              <a:rPr lang="en-US" sz="2200">
                <a:solidFill>
                  <a:schemeClr val="dk1"/>
                </a:solidFill>
              </a:rPr>
              <a:t>132 awards</a:t>
            </a:r>
          </a:p>
          <a:p>
            <a:pPr marL="457200" lvl="1" indent="0">
              <a:buNone/>
            </a:pPr>
            <a:r>
              <a:rPr lang="en-US" sz="2200">
                <a:solidFill>
                  <a:schemeClr val="dk1"/>
                </a:solidFill>
              </a:rPr>
              <a:t>$18.6 million</a:t>
            </a:r>
            <a:r>
              <a:rPr lang="en-US" sz="2400"/>
              <a:t>	</a:t>
            </a:r>
            <a:r>
              <a:rPr lang="en-US" sz="2200" b="1">
                <a:solidFill>
                  <a:srgbClr val="7030A0"/>
                </a:solidFill>
              </a:rPr>
              <a:t>$17.8 million</a:t>
            </a:r>
            <a:r>
              <a:rPr lang="en-US" sz="2400"/>
              <a:t>	</a:t>
            </a:r>
            <a:r>
              <a:rPr lang="en-US" sz="2200">
                <a:solidFill>
                  <a:schemeClr val="dk1"/>
                </a:solidFill>
              </a:rPr>
              <a:t>$4.4 million</a:t>
            </a:r>
            <a:r>
              <a:rPr lang="en-US" sz="2400"/>
              <a:t>	</a:t>
            </a:r>
            <a:r>
              <a:rPr lang="en-US" sz="2200">
                <a:solidFill>
                  <a:schemeClr val="dk1"/>
                </a:solidFill>
              </a:rPr>
              <a:t>$40.8 million</a:t>
            </a:r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20726130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19" y="786899"/>
            <a:ext cx="5219778" cy="53767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2F8D647F-FF88-40EF-B407-0E5DCABEB2D4}"/>
              </a:ext>
            </a:extLst>
          </p:cNvPr>
          <p:cNvSpPr txBox="1"/>
          <p:nvPr/>
        </p:nvSpPr>
        <p:spPr bwMode="auto">
          <a:xfrm>
            <a:off x="119920" y="210637"/>
            <a:ext cx="9938479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sz="3200">
                <a:solidFill>
                  <a:srgbClr val="FFFFFF"/>
                </a:solidFill>
                <a:ea typeface="ITC Franklin Gothic Book"/>
                <a:cs typeface="ITC Franklin Gothic Book"/>
              </a:rPr>
              <a:t>Expanding Broadband in Rural America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0ED2987-59B1-453E-8424-97888ACC7B0E}"/>
              </a:ext>
            </a:extLst>
          </p:cNvPr>
          <p:cNvSpPr/>
          <p:nvPr/>
        </p:nvSpPr>
        <p:spPr>
          <a:xfrm>
            <a:off x="191677" y="1605629"/>
            <a:ext cx="7098355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USDA Launches New Program to Create High-Speed Internet e-Connectivity in Rural America</a:t>
            </a:r>
            <a:endParaRPr lang="en-US" sz="2400">
              <a:ea typeface="ITC Franklin Gothic Book"/>
              <a:cs typeface="ITC Franklin Gothic Book"/>
            </a:endParaRPr>
          </a:p>
          <a:p>
            <a:pPr algn="ctr"/>
            <a:endParaRPr lang="en-US" sz="700">
              <a:ea typeface="ITC Franklin Gothic Book"/>
              <a:cs typeface="ITC Franklin Gothic Book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>
                <a:ea typeface="ITC Franklin Gothic Book"/>
                <a:cs typeface="ITC Franklin Gothic Book"/>
              </a:rPr>
              <a:t>Program was announced by Secretary Perdue on 12/13/2018, Press Release: https://www.usda.gov/media/press-releases/2018/12/13/usda-launches-new-program-create-high-speed-internet-e-connectivity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2000"/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/>
              <a:t>$600 million in loans and grants to help build broadband infrastructure in rural America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2000">
              <a:ea typeface="ITC Franklin Gothic Book"/>
              <a:cs typeface="ITC Franklin Gothic Book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/>
              <a:t>Projects must serve communities &lt;20,000 people with no broadband service or where service is slower than 10/1mbps</a:t>
            </a:r>
            <a:endParaRPr lang="en-US" sz="2000">
              <a:ea typeface="ITC Franklin Gothic Book"/>
              <a:cs typeface="ITC Franklin Gothic Book"/>
            </a:endParaRPr>
          </a:p>
          <a:p>
            <a:endParaRPr lang="en-US" sz="2000">
              <a:ea typeface="ITC Franklin Gothic Book"/>
              <a:cs typeface="ITC Franklin Gothic Book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000">
                <a:ea typeface="ITC Franklin Gothic Book"/>
                <a:cs typeface="ITC Franklin Gothic Book"/>
              </a:rPr>
              <a:t>Portal for more information: https://reconnect.usda.gov</a:t>
            </a:r>
            <a:r>
              <a:rPr lang="en-US" sz="1600">
                <a:ea typeface="ITC Franklin Gothic Book"/>
                <a:cs typeface="ITC Franklin Gothic Book"/>
              </a:rPr>
              <a:t>/s/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600">
              <a:ea typeface="ITC Franklin Gothic Book"/>
              <a:cs typeface="ITC Franklin Gothic Book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600">
              <a:ea typeface="ITC Franklin Gothic Book"/>
              <a:cs typeface="ITC Franklin Gothic Book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600">
              <a:ea typeface="ITC Franklin Gothic Book"/>
              <a:cs typeface="ITC 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10380887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32" y="569017"/>
            <a:ext cx="9381067" cy="6288983"/>
          </a:xfrm>
          <a:prstGeom prst="rect">
            <a:avLst/>
          </a:prstGeom>
        </p:spPr>
      </p:pic>
      <p:sp>
        <p:nvSpPr>
          <p:cNvPr id="7" name="Title 1"/>
          <p:cNvSpPr txBox="1"/>
          <p:nvPr/>
        </p:nvSpPr>
        <p:spPr bwMode="auto">
          <a:xfrm>
            <a:off x="928760" y="3267565"/>
            <a:ext cx="2100766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sz="3200">
                <a:ea typeface="ITC Franklin Gothic Book"/>
                <a:cs typeface="ITC Franklin Gothic Book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0032560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3.22"/>
  <p:tag name="AS_TITLE" val="Aspose.Slides for .NET 4.0"/>
  <p:tag name="AS_VERSION" val="17.3"/>
</p:tagLst>
</file>

<file path=ppt/theme/theme1.xml><?xml version="1.0" encoding="utf-8"?>
<a:theme xmlns:r="http://schemas.openxmlformats.org/officeDocument/2006/relationships" xmlns:a="http://schemas.openxmlformats.org/drawingml/2006/main" name="Tittle Pag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4" id="{4B5341A7-EBD3-344B-B341-67E14E393C59}" vid="{0B114685-C533-FD42-928E-B6BF93A155B3}"/>
    </a:ext>
  </a:extLst>
</a:theme>
</file>

<file path=ppt/theme/theme10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Slide Design Option 1 Master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4" id="{4B5341A7-EBD3-344B-B341-67E14E393C59}" vid="{C7E1374E-B509-024F-B3D3-377041EFE592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Slide Design Option 2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4" id="{4B5341A7-EBD3-344B-B341-67E14E393C59}" vid="{86182E5B-78AC-6740-BA1A-ACAC54B5993B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Slide Design Option 3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4" id="{4B5341A7-EBD3-344B-B341-67E14E393C59}" vid="{D15B630D-E89A-4842-9225-A8C881CDF52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1_Slide Design Option 3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4" id="{4B5341A7-EBD3-344B-B341-67E14E393C59}" vid="{D15B630D-E89A-4842-9225-A8C881CDF52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Call Out Message 1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4" id="{4B5341A7-EBD3-344B-B341-67E14E393C59}" vid="{87852987-2BF1-1141-8CD4-132A0721E363}"/>
    </a:ext>
  </a:extLst>
</a:theme>
</file>

<file path=ppt/theme/theme7.xml><?xml version="1.0" encoding="utf-8"?>
<a:theme xmlns:r="http://schemas.openxmlformats.org/officeDocument/2006/relationships" xmlns:a="http://schemas.openxmlformats.org/drawingml/2006/main" name="Call Out Message 2 Master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FFFFFF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4" id="{4B5341A7-EBD3-344B-B341-67E14E393C59}" vid="{AFB3D4F4-90FA-A642-99B0-27D1DFDA4231}"/>
    </a:ext>
  </a:extLst>
</a:theme>
</file>

<file path=ppt/theme/theme8.xml><?xml version="1.0" encoding="utf-8"?>
<a:theme xmlns:r="http://schemas.openxmlformats.org/officeDocument/2006/relationships" xmlns:a="http://schemas.openxmlformats.org/drawingml/2006/main" name="End Slide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4" id="{4B5341A7-EBD3-344B-B341-67E14E393C59}" vid="{3F552A72-A225-774F-8B54-9214D2DE7C5A}"/>
    </a:ext>
  </a:extLst>
</a:theme>
</file>

<file path=ppt/theme/theme9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17.0300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1601-01-01T00:00:00.000</cp:lastPrinted>
  <dcterms:created xsi:type="dcterms:W3CDTF">1601-01-01T00:00:00Z</dcterms:created>
  <dcterms:modified xsi:type="dcterms:W3CDTF">1601-01-01T00:00:00Z</dcterms:modified>
</cp:coreProperties>
</file>